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10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8100" cy="3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D8134-7F43-4E84-841F-BF2498F81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EF94D1-6F56-43B6-A412-77716BE938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C6173-1AF5-4DED-B255-528495DC1D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723D0-F1C6-4521-B17B-F7763AC47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249AC-A5B5-44C9-AEF2-7E47E56D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7B681-692F-4382-A645-EB71C8DC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F4C743-57A4-4817-ABCE-3593799915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57549-4B07-4CE5-90C0-CF00FBFE25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FBF3F-0F41-493D-A94E-6323E5FA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0EB520-27D6-446B-9B48-4359DD0B1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040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B8DE00-471A-4C70-89C8-C3714D1C6D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862C4B-8892-4ED1-9173-9B747AF61A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59491F-7536-43F0-A016-927527E12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47A258-01EB-44C9-8B4F-2BDB3D295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2A07DA-4DAB-4F67-B961-644EB01F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358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F8A65-74F6-4F8A-8359-24DBD5C31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ABBBF4-C1A1-445E-B4F5-E5144AEE86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18AFF0-053D-4360-B082-6EFBB57A5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B6ABD3-7E39-47F8-8CBD-A94D90FE4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271B7A-DE69-4F23-AF0A-6F6F63B52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02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D69F3D-2EFE-435C-943A-6222E8DAC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65EA3E-3697-44DA-A548-0900431124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2B264-A0B8-4A66-A252-306FFB85B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73E823-B07B-4AFF-A8D6-5D653354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94BB00-BEC4-4D44-94ED-5F82D735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149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CA45A-9211-4D48-9BEE-F39A33AE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5F7C2-26F5-4837-B3B9-4CDDC6DFB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C5FD04-29AE-4125-9BD6-C71582FE5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73464-EDC8-4E8B-95B2-639E35E9B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039258-3FDF-4515-B3E0-4E8EA50E2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A61623-9A85-4477-9530-6A6265D4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79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7BDA77-040F-4DCF-A4C9-3D7FE2E64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A77B3-E179-46F2-A12C-F50DABA0E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543A05-DC22-4E85-B962-FB44C86436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C0F296-6277-42BD-B114-DD98C5F7C5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8D7B85-4503-4A83-A82F-0F6C78BC0C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9B44FE-E179-4483-99F4-968444C3D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6B8A9B-9EAD-4E03-91B5-78B9F27BD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C29094-336F-4B78-8CEA-66A8AA7F3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51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E3F0B-3DB9-492A-9402-C8F898CAC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05E106-4B07-4D93-83E8-9FE131215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C83FF9-18E9-4431-AE30-A4303C3D6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04BCBD-5D7E-4880-A226-40782558A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63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D25FCA-6088-4A03-B91D-3830C1F2C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53928A-ED44-4D50-BF14-67269E173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E68BB-BB94-457D-8AB7-9C71A7BCF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31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279314-8AA5-4B0F-A015-D8586C69A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F9D90-7887-4D0E-A5F3-0C9BDE3BD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E1259-2FF4-40FD-AFDF-CEC6AC09F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3268E0-B2A4-45BA-88EA-5805C1D58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BB8174-83BE-4A6E-85CC-7005C332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9AC43A-4844-421C-A5A2-BEE21632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07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228096-DB63-4681-BAE4-7EF51A9F6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A8D43D-99DB-45C4-875D-69DB91BF28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5D8D5B-6584-4468-B91A-5FCA6D1CE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D74A0-CA7F-49FC-9C08-C72D025A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574BE-8836-4629-B958-D6F9C469E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CEEE88-7025-4269-8CC2-C2C7A28F6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168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C158CE-915C-43F2-9895-EAF926204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C0DA7-D405-40D0-A8AE-65EF39B0EA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C663B4-80BC-44EC-B722-0727B47C6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AC34B0-0DE8-4988-AACA-753F790512A4}" type="datetimeFigureOut">
              <a:rPr lang="en-US" smtClean="0"/>
              <a:t>12/6/2024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46258-FDC4-49EA-A8FA-57DB36FCE2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718EF-218F-45AF-BDA7-8EF255AFDE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EDC6E-241C-4FEE-B1F1-A6B73C75C3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18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apple.com/vn/app/samsung-connect/id1608841585?l=vi" TargetMode="External"/><Relationship Id="rId2" Type="http://schemas.openxmlformats.org/officeDocument/2006/relationships/hyperlink" Target="https://play.google.com/store/apps/details?id=com.samsung.pcs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64898-ED53-4A4B-B8C9-1C614C60AE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r>
              <a:rPr lang="en-US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lt"/>
              </a:rPr>
              <a:t>Samsung Connect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0FF2EF-7BC5-4D2E-B683-B039EF1E88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 anchor="ctr"/>
          <a:lstStyle/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Hướng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dẫn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Sử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dụng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Tính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Năng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Đăng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Ký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Bảo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hành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cho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Đại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b="1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lý</a:t>
            </a:r>
            <a:endParaRPr lang="en-US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459B65E-F320-437F-96B5-1C7EDDBF5269}"/>
              </a:ext>
            </a:extLst>
          </p:cNvPr>
          <p:cNvSpPr txBox="1">
            <a:spLocks/>
          </p:cNvSpPr>
          <p:nvPr/>
        </p:nvSpPr>
        <p:spPr>
          <a:xfrm>
            <a:off x="9976757" y="6351814"/>
            <a:ext cx="2103664" cy="41637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Cập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1400" dirty="0" err="1">
                <a:solidFill>
                  <a:schemeClr val="accent5">
                    <a:lumMod val="50000"/>
                  </a:schemeClr>
                </a:solidFill>
                <a:latin typeface="+mj-lt"/>
              </a:rPr>
              <a:t>nhật</a:t>
            </a:r>
            <a:r>
              <a:rPr lang="en-US" sz="1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: 29/10/2024</a:t>
            </a:r>
          </a:p>
        </p:txBody>
      </p:sp>
    </p:spTree>
    <p:extLst>
      <p:ext uri="{BB962C8B-B14F-4D97-AF65-F5344CB8AC3E}">
        <p14:creationId xmlns:p14="http://schemas.microsoft.com/office/powerpoint/2010/main" val="1269681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A68B874-E392-4742-A734-752054419A4E}"/>
              </a:ext>
            </a:extLst>
          </p:cNvPr>
          <p:cNvSpPr txBox="1"/>
          <p:nvPr/>
        </p:nvSpPr>
        <p:spPr>
          <a:xfrm>
            <a:off x="381663" y="1230449"/>
            <a:ext cx="911219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Đối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tượng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áp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dụng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algn="just"/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Tính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năng</a:t>
            </a: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này chỉ áp dụng cho Nhà bán lẻ bán sản phẩm của Samsung có đăng ký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Cửa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với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CÔNG TY TNHH ĐIỆN TỬ SAMSUNG.</a:t>
            </a:r>
            <a:endParaRPr lang="vi-VN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490FF63-A3D4-456E-80A1-4246A50A27E9}"/>
              </a:ext>
            </a:extLst>
          </p:cNvPr>
          <p:cNvSpPr txBox="1"/>
          <p:nvPr/>
        </p:nvSpPr>
        <p:spPr>
          <a:xfrm>
            <a:off x="381663" y="2434891"/>
            <a:ext cx="911219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Phần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mềm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6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Sconnect</a:t>
            </a:r>
            <a:r>
              <a:rPr lang="en-US" sz="16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</a:t>
            </a:r>
          </a:p>
          <a:p>
            <a:pPr algn="just"/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</a:t>
            </a: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à phần mềm ứng dụng được phát triển bởi Samsung dành cho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Đại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lý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để đăng ký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Bảo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hành</a:t>
            </a: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với những ưu điểm sau:</a:t>
            </a:r>
          </a:p>
          <a:p>
            <a:pPr algn="just"/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Việc đăng ký hoàn toàn miễn phí - Tiết kiệm thời gian - Tăng độ chính xác và giảm lỗi nhập liệu</a:t>
            </a:r>
            <a:endParaRPr lang="en-US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Đăng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ký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Thông</a:t>
            </a:r>
            <a:r>
              <a:rPr lang="en-US" sz="14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tin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Bán</a:t>
            </a:r>
            <a:r>
              <a:rPr lang="en-US" sz="14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qua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ứng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dụng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 cứu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Lịch</a:t>
            </a:r>
            <a:r>
              <a:rPr lang="en-US" sz="14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sử</a:t>
            </a:r>
            <a:r>
              <a:rPr lang="vi-VN" sz="14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đăng</a:t>
            </a:r>
            <a:r>
              <a:rPr lang="en-US" sz="14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ký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.</a:t>
            </a:r>
          </a:p>
          <a:p>
            <a:pPr algn="just"/>
            <a:endParaRPr lang="en-US" sz="14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vi-VN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Ứng dụng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có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thể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sử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dụng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cho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cả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2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nền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tảng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Android </a:t>
            </a:r>
            <a:r>
              <a:rPr lang="en-US" sz="14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và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IOS: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Play store (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hlinkClick r:id="rId2"/>
              </a:rPr>
              <a:t>https://play.google.com/store/apps/details?id=com.samsung.pcs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App store (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  <a:hlinkClick r:id="rId3"/>
              </a:rPr>
              <a:t>https://apps.apple.com/vn/app/samsung-connect/id1608841585?l=vi</a:t>
            </a:r>
            <a:r>
              <a:rPr lang="en-US" sz="14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)</a:t>
            </a:r>
          </a:p>
          <a:p>
            <a:pPr algn="just"/>
            <a:endParaRPr lang="en-US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169BF69-E658-4133-A10B-B20E9A9455D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3"/>
          <a:stretch/>
        </p:blipFill>
        <p:spPr>
          <a:xfrm>
            <a:off x="9686247" y="1230449"/>
            <a:ext cx="2064221" cy="4313583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376ABAC-59A0-42EE-B7E1-1B93C542589B}"/>
              </a:ext>
            </a:extLst>
          </p:cNvPr>
          <p:cNvSpPr/>
          <p:nvPr/>
        </p:nvSpPr>
        <p:spPr>
          <a:xfrm>
            <a:off x="-1" y="6714000"/>
            <a:ext cx="12193200" cy="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452482-0AA2-4EA7-B3F8-4EC8CCB2F66A}"/>
              </a:ext>
            </a:extLst>
          </p:cNvPr>
          <p:cNvSpPr txBox="1"/>
          <p:nvPr/>
        </p:nvSpPr>
        <p:spPr>
          <a:xfrm>
            <a:off x="302945" y="167286"/>
            <a:ext cx="2225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Thông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Tin Chung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86B4ED0-CBFE-48F7-AB3A-20B2A6CCBBF8}"/>
              </a:ext>
            </a:extLst>
          </p:cNvPr>
          <p:cNvSpPr/>
          <p:nvPr/>
        </p:nvSpPr>
        <p:spPr>
          <a:xfrm>
            <a:off x="381663" y="584040"/>
            <a:ext cx="10312841" cy="36000"/>
          </a:xfrm>
          <a:prstGeom prst="rect">
            <a:avLst/>
          </a:prstGeom>
          <a:gradFill>
            <a:gsLst>
              <a:gs pos="53000">
                <a:schemeClr val="accent5">
                  <a:lumMod val="75000"/>
                </a:schemeClr>
              </a:gs>
              <a:gs pos="0">
                <a:schemeClr val="accent5">
                  <a:lumMod val="75000"/>
                </a:schemeClr>
              </a:gs>
              <a:gs pos="100000">
                <a:schemeClr val="bg1"/>
              </a:gs>
            </a:gsLst>
            <a:lin ang="27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05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>
            <a:extLst>
              <a:ext uri="{FF2B5EF4-FFF2-40B4-BE49-F238E27FC236}">
                <a16:creationId xmlns:a16="http://schemas.microsoft.com/office/drawing/2014/main" id="{7D766F41-511C-42B6-AC6B-D857F00C79CD}"/>
              </a:ext>
            </a:extLst>
          </p:cNvPr>
          <p:cNvSpPr/>
          <p:nvPr/>
        </p:nvSpPr>
        <p:spPr>
          <a:xfrm>
            <a:off x="6894637" y="802634"/>
            <a:ext cx="4494236" cy="5692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4134F48-346C-4ADC-A876-2C3059A030A5}"/>
              </a:ext>
            </a:extLst>
          </p:cNvPr>
          <p:cNvSpPr/>
          <p:nvPr/>
        </p:nvSpPr>
        <p:spPr>
          <a:xfrm>
            <a:off x="412193" y="802634"/>
            <a:ext cx="6035627" cy="56927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E6003109-EAE4-46C7-8087-8B4F835A02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463" y="1143000"/>
            <a:ext cx="1852050" cy="383950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550F660-6602-4D6F-94B8-B9BC59F4AF72}"/>
              </a:ext>
            </a:extLst>
          </p:cNvPr>
          <p:cNvSpPr txBox="1"/>
          <p:nvPr/>
        </p:nvSpPr>
        <p:spPr>
          <a:xfrm>
            <a:off x="510840" y="5025823"/>
            <a:ext cx="417733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①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mục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Register Sellout</a:t>
            </a: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②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Cửa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③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Ngày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bán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hang</a:t>
            </a: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④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số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IMEI/SN 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(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hoặc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Scan bar code)</a:t>
            </a: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⑤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Số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điện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thoại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của</a:t>
            </a:r>
            <a:r>
              <a:rPr lang="en-US" sz="120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EU</a:t>
            </a:r>
            <a:endParaRPr lang="en-US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 algn="just">
              <a:buFont typeface="Symbol" panose="05050102010706020507" pitchFamily="18" charset="2"/>
              <a:buChar char="Þ"/>
            </a:pP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Bấm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Gửi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 algn="just">
              <a:buFont typeface="Symbol" panose="05050102010706020507" pitchFamily="18" charset="2"/>
              <a:buChar char="Þ"/>
            </a:pP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Hệ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thống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trả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về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kết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quả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Thành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công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/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Không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thành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công</a:t>
            </a:r>
            <a:endParaRPr lang="vi-VN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A9D3F739-B35C-442A-B687-D71423544E9F}"/>
              </a:ext>
            </a:extLst>
          </p:cNvPr>
          <p:cNvSpPr/>
          <p:nvPr/>
        </p:nvSpPr>
        <p:spPr>
          <a:xfrm>
            <a:off x="803127" y="1607536"/>
            <a:ext cx="559580" cy="5315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4D55AF02-A966-436F-9791-F288964B7F3C}"/>
              </a:ext>
            </a:extLst>
          </p:cNvPr>
          <p:cNvSpPr/>
          <p:nvPr/>
        </p:nvSpPr>
        <p:spPr>
          <a:xfrm>
            <a:off x="1387199" y="1637062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4A7B36-5E99-408C-BFB3-D3AE6F42977B}"/>
              </a:ext>
            </a:extLst>
          </p:cNvPr>
          <p:cNvSpPr/>
          <p:nvPr/>
        </p:nvSpPr>
        <p:spPr>
          <a:xfrm>
            <a:off x="-1" y="6714000"/>
            <a:ext cx="12193200" cy="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1F8D8BD-53A2-41E9-87B7-8D4F69EBB20B}"/>
              </a:ext>
            </a:extLst>
          </p:cNvPr>
          <p:cNvSpPr txBox="1"/>
          <p:nvPr/>
        </p:nvSpPr>
        <p:spPr>
          <a:xfrm>
            <a:off x="302945" y="177334"/>
            <a:ext cx="38523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Tính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năng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Kích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Hoạt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Bảo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Hành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876E433-65C0-40EF-8536-D9A172D278D7}"/>
              </a:ext>
            </a:extLst>
          </p:cNvPr>
          <p:cNvSpPr/>
          <p:nvPr/>
        </p:nvSpPr>
        <p:spPr>
          <a:xfrm>
            <a:off x="381663" y="584040"/>
            <a:ext cx="10312841" cy="36000"/>
          </a:xfrm>
          <a:prstGeom prst="rect">
            <a:avLst/>
          </a:prstGeom>
          <a:gradFill>
            <a:gsLst>
              <a:gs pos="53000">
                <a:schemeClr val="accent5">
                  <a:lumMod val="75000"/>
                </a:schemeClr>
              </a:gs>
              <a:gs pos="0">
                <a:schemeClr val="accent5">
                  <a:lumMod val="75000"/>
                </a:schemeClr>
              </a:gs>
              <a:gs pos="100000">
                <a:schemeClr val="bg1"/>
              </a:gs>
            </a:gsLst>
            <a:lin ang="27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79421AD-D213-448A-9BE7-248F788D7C0F}"/>
              </a:ext>
            </a:extLst>
          </p:cNvPr>
          <p:cNvGrpSpPr/>
          <p:nvPr/>
        </p:nvGrpSpPr>
        <p:grpSpPr>
          <a:xfrm>
            <a:off x="2541631" y="1152274"/>
            <a:ext cx="1835670" cy="3824311"/>
            <a:chOff x="2852508" y="1152274"/>
            <a:chExt cx="1835670" cy="3824311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C342F29C-87F1-4042-B4A2-0D7977BAED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852508" y="1152274"/>
              <a:ext cx="1835670" cy="3824311"/>
            </a:xfrm>
            <a:prstGeom prst="rect">
              <a:avLst/>
            </a:prstGeom>
            <a:ln>
              <a:solidFill>
                <a:srgbClr val="0070C0"/>
              </a:solidFill>
            </a:ln>
          </p:spPr>
        </p:pic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DC61E53F-3E9D-4F59-8C5A-D403BE52A0AD}"/>
                </a:ext>
              </a:extLst>
            </p:cNvPr>
            <p:cNvSpPr/>
            <p:nvPr/>
          </p:nvSpPr>
          <p:spPr>
            <a:xfrm>
              <a:off x="4154395" y="2381944"/>
              <a:ext cx="151766" cy="1517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EAAE0D0-C09D-4C83-8A66-09ECFC36DA5E}"/>
                </a:ext>
              </a:extLst>
            </p:cNvPr>
            <p:cNvSpPr/>
            <p:nvPr/>
          </p:nvSpPr>
          <p:spPr>
            <a:xfrm>
              <a:off x="4154395" y="1926996"/>
              <a:ext cx="151766" cy="1517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2A4220AF-8C41-477A-87DB-5D0CB691A62F}"/>
                </a:ext>
              </a:extLst>
            </p:cNvPr>
            <p:cNvSpPr/>
            <p:nvPr/>
          </p:nvSpPr>
          <p:spPr>
            <a:xfrm>
              <a:off x="4154395" y="2786728"/>
              <a:ext cx="151766" cy="1517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</a:rPr>
                <a:t>4</a:t>
              </a: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C4566340-A179-46E5-B522-35F1AAD9DF98}"/>
                </a:ext>
              </a:extLst>
            </p:cNvPr>
            <p:cNvSpPr/>
            <p:nvPr/>
          </p:nvSpPr>
          <p:spPr>
            <a:xfrm>
              <a:off x="4154395" y="3165793"/>
              <a:ext cx="151766" cy="151766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</a:rPr>
                <a:t>5</a:t>
              </a:r>
            </a:p>
          </p:txBody>
        </p:sp>
      </p:grpSp>
      <p:pic>
        <p:nvPicPr>
          <p:cNvPr id="30" name="Picture 29">
            <a:extLst>
              <a:ext uri="{FF2B5EF4-FFF2-40B4-BE49-F238E27FC236}">
                <a16:creationId xmlns:a16="http://schemas.microsoft.com/office/drawing/2014/main" id="{40856194-4533-4229-9C94-858EFFB2BC83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73"/>
          <a:stretch/>
        </p:blipFill>
        <p:spPr>
          <a:xfrm>
            <a:off x="4484419" y="1150878"/>
            <a:ext cx="1825447" cy="380829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E198AB4-A2C4-4771-B54D-341FD5869A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51507" y="1152274"/>
            <a:ext cx="1844719" cy="3824311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EB291B22-30E0-4257-BC93-C40A0C451668}"/>
              </a:ext>
            </a:extLst>
          </p:cNvPr>
          <p:cNvSpPr txBox="1"/>
          <p:nvPr/>
        </p:nvSpPr>
        <p:spPr>
          <a:xfrm>
            <a:off x="510840" y="802634"/>
            <a:ext cx="2561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Kích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Hoạt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Bảo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Hành</a:t>
            </a:r>
            <a:endParaRPr lang="en-US" sz="1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1E8581-2FFB-453D-9F3E-8F278A41163C}"/>
              </a:ext>
            </a:extLst>
          </p:cNvPr>
          <p:cNvSpPr txBox="1"/>
          <p:nvPr/>
        </p:nvSpPr>
        <p:spPr>
          <a:xfrm>
            <a:off x="7049177" y="802634"/>
            <a:ext cx="25613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cứu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Lịch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sử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Kích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Hoạt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Bảo</a:t>
            </a:r>
            <a:r>
              <a:rPr lang="en-US" sz="12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Hành</a:t>
            </a:r>
            <a:endParaRPr lang="en-US" sz="12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B79AFE6-D040-48F7-B515-AC37C0F634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7047" y="1143000"/>
            <a:ext cx="1852050" cy="3839508"/>
          </a:xfrm>
          <a:prstGeom prst="rect">
            <a:avLst/>
          </a:prstGeom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547D8B6-7286-499D-980F-5FC27340ADA6}"/>
              </a:ext>
            </a:extLst>
          </p:cNvPr>
          <p:cNvSpPr/>
          <p:nvPr/>
        </p:nvSpPr>
        <p:spPr>
          <a:xfrm>
            <a:off x="8173751" y="1607536"/>
            <a:ext cx="735838" cy="53150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3FE32B53-6C96-4978-BC57-611CD53E5CB2}"/>
              </a:ext>
            </a:extLst>
          </p:cNvPr>
          <p:cNvSpPr/>
          <p:nvPr/>
        </p:nvSpPr>
        <p:spPr>
          <a:xfrm>
            <a:off x="8757295" y="1364473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7224A3B1-2644-479C-8F90-7A70917E5203}"/>
              </a:ext>
            </a:extLst>
          </p:cNvPr>
          <p:cNvSpPr txBox="1"/>
          <p:nvPr/>
        </p:nvSpPr>
        <p:spPr>
          <a:xfrm>
            <a:off x="7049177" y="5025823"/>
            <a:ext cx="42746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①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mục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Sellout Registration Status</a:t>
            </a: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②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Cửa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③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Ngày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đã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thao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tác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Kích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hoạt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/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④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Bấm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Tìm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kiếm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marL="171450" indent="-171450" algn="just">
              <a:buFont typeface="Symbol" panose="05050102010706020507" pitchFamily="18" charset="2"/>
              <a:buChar char="Þ"/>
            </a:pP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Hệ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thống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trả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về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Lịch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sử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gồm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: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số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IMEI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đã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Mã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cửa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Ngày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bán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hàng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Nội</a:t>
            </a:r>
            <a:r>
              <a:rPr lang="en-US" sz="1200" dirty="0"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dung </a:t>
            </a:r>
            <a:r>
              <a:rPr lang="en-US" sz="1200" dirty="0" err="1"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xử</a:t>
            </a:r>
            <a:r>
              <a:rPr lang="en-US" sz="1200" dirty="0"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highlight>
                  <a:srgbClr val="FFFF00"/>
                </a:highlight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lý</a:t>
            </a:r>
            <a:endParaRPr lang="vi-VN" sz="1200" dirty="0">
              <a:highlight>
                <a:srgbClr val="FFFF00"/>
              </a:highlight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20834F3-AB97-4F6F-B91C-97192F21611A}"/>
              </a:ext>
            </a:extLst>
          </p:cNvPr>
          <p:cNvSpPr/>
          <p:nvPr/>
        </p:nvSpPr>
        <p:spPr>
          <a:xfrm>
            <a:off x="10629410" y="2141417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DD0B8B24-CFA1-4F78-8797-8C58115AED6B}"/>
              </a:ext>
            </a:extLst>
          </p:cNvPr>
          <p:cNvSpPr/>
          <p:nvPr/>
        </p:nvSpPr>
        <p:spPr>
          <a:xfrm>
            <a:off x="10629410" y="1797407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F2E2C733-C1EA-48D6-B96E-8AA3D126C15F}"/>
              </a:ext>
            </a:extLst>
          </p:cNvPr>
          <p:cNvSpPr/>
          <p:nvPr/>
        </p:nvSpPr>
        <p:spPr>
          <a:xfrm>
            <a:off x="10477644" y="2435871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17B2D8CC-16F0-4871-BC4C-A081E744A6E1}"/>
              </a:ext>
            </a:extLst>
          </p:cNvPr>
          <p:cNvSpPr/>
          <p:nvPr/>
        </p:nvSpPr>
        <p:spPr>
          <a:xfrm>
            <a:off x="4736559" y="2655811"/>
            <a:ext cx="1290872" cy="438453"/>
          </a:xfrm>
          <a:prstGeom prst="round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106C056-1ACC-4137-B253-3A5CC91D08D8}"/>
              </a:ext>
            </a:extLst>
          </p:cNvPr>
          <p:cNvCxnSpPr>
            <a:cxnSpLocks/>
          </p:cNvCxnSpPr>
          <p:nvPr/>
        </p:nvCxnSpPr>
        <p:spPr>
          <a:xfrm>
            <a:off x="6088592" y="2922165"/>
            <a:ext cx="3210529" cy="0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185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50B89D7-9E21-49C0-BA78-4DEE77E5A556}"/>
              </a:ext>
            </a:extLst>
          </p:cNvPr>
          <p:cNvSpPr txBox="1"/>
          <p:nvPr/>
        </p:nvSpPr>
        <p:spPr>
          <a:xfrm>
            <a:off x="357809" y="802634"/>
            <a:ext cx="25613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Hướng</a:t>
            </a:r>
            <a:r>
              <a:rPr lang="en-US" sz="1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Dẫn</a:t>
            </a:r>
            <a:r>
              <a:rPr lang="en-US" sz="1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Đổi</a:t>
            </a:r>
            <a:r>
              <a:rPr lang="en-US" sz="1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Mật</a:t>
            </a:r>
            <a:r>
              <a:rPr lang="en-US" sz="1400" b="1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400" b="1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Khẩu</a:t>
            </a:r>
            <a:endParaRPr lang="en-US" sz="1400" b="1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1D7B0A3-23E0-4AD3-85C0-6F588C0BF4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0445" y="1270133"/>
            <a:ext cx="3271109" cy="181222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5081F09-8E24-44E5-AAA0-05956EA9148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9"/>
          <a:stretch/>
        </p:blipFill>
        <p:spPr>
          <a:xfrm>
            <a:off x="2441322" y="1270133"/>
            <a:ext cx="1942415" cy="4060497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AFDDC41-B85B-4A06-A969-9C764385780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9"/>
          <a:stretch/>
        </p:blipFill>
        <p:spPr>
          <a:xfrm>
            <a:off x="402606" y="1270134"/>
            <a:ext cx="1942414" cy="406049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48A08B3-787A-4C26-9389-B3306B743E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60445" y="3170464"/>
            <a:ext cx="3271109" cy="2160166"/>
          </a:xfrm>
          <a:prstGeom prst="rect">
            <a:avLst/>
          </a:prstGeom>
          <a:ln>
            <a:solidFill>
              <a:schemeClr val="bg1">
                <a:lumMod val="85000"/>
              </a:schemeClr>
            </a:solidFill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ED7BE9DE-D45C-4B7B-A7C2-C4897600B036}"/>
              </a:ext>
            </a:extLst>
          </p:cNvPr>
          <p:cNvSpPr txBox="1"/>
          <p:nvPr/>
        </p:nvSpPr>
        <p:spPr>
          <a:xfrm>
            <a:off x="8017752" y="1174650"/>
            <a:ext cx="4098048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①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Chọn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mục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Quên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mật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khẩu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②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ID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hoặc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Email (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Đã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đăng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ký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với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SS),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bấm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Gửi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③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Kiểm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email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gửi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từ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Sconnect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bấm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Reset your password</a:t>
            </a: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&lt;&lt;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Hệ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thống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đưa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Người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dùng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tới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trang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web 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Reset Password&gt;&gt;</a:t>
            </a: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④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và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Xác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nhận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Mật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khẩu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mới</a:t>
            </a:r>
            <a:endParaRPr lang="en-US" sz="1200" dirty="0"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&gt;&gt;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Người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dùng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có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thể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đăng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nhập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bằng</a:t>
            </a:r>
            <a:r>
              <a:rPr lang="en-US" sz="1200" dirty="0"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Mật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khẩu</a:t>
            </a:r>
            <a:r>
              <a:rPr lang="en-US" sz="1200" dirty="0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1200" dirty="0" err="1">
                <a:solidFill>
                  <a:srgbClr val="0070C0"/>
                </a:solidFill>
                <a:latin typeface="Calibri Light" panose="020F0302020204030204" pitchFamily="34" charset="0"/>
                <a:ea typeface="Calibri Light" panose="020F0302020204030204" pitchFamily="34" charset="0"/>
                <a:cs typeface="Calibri Light" panose="020F0302020204030204" pitchFamily="34" charset="0"/>
              </a:rPr>
              <a:t>mới</a:t>
            </a:r>
            <a:endParaRPr lang="en-US" sz="1200" dirty="0">
              <a:solidFill>
                <a:srgbClr val="0070C0"/>
              </a:solidFill>
              <a:latin typeface="Calibri Light" panose="020F0302020204030204" pitchFamily="34" charset="0"/>
              <a:ea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523B2854-1A0A-487C-86C2-2939949F994B}"/>
              </a:ext>
            </a:extLst>
          </p:cNvPr>
          <p:cNvSpPr/>
          <p:nvPr/>
        </p:nvSpPr>
        <p:spPr>
          <a:xfrm>
            <a:off x="1232819" y="4009805"/>
            <a:ext cx="710718" cy="1143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DACAD31D-E0B6-4231-83D5-85FCC0331E3D}"/>
              </a:ext>
            </a:extLst>
          </p:cNvPr>
          <p:cNvSpPr/>
          <p:nvPr/>
        </p:nvSpPr>
        <p:spPr>
          <a:xfrm>
            <a:off x="984751" y="3964149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836D26D4-BBF9-47EC-9689-4F754A2A1717}"/>
              </a:ext>
            </a:extLst>
          </p:cNvPr>
          <p:cNvSpPr/>
          <p:nvPr/>
        </p:nvSpPr>
        <p:spPr>
          <a:xfrm>
            <a:off x="3708176" y="2930594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385C82BE-F8C8-4780-AF90-B56AF19352B3}"/>
              </a:ext>
            </a:extLst>
          </p:cNvPr>
          <p:cNvSpPr/>
          <p:nvPr/>
        </p:nvSpPr>
        <p:spPr>
          <a:xfrm>
            <a:off x="5478399" y="2190313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DAC96ED-D709-4353-AF73-DE441102B369}"/>
              </a:ext>
            </a:extLst>
          </p:cNvPr>
          <p:cNvSpPr/>
          <p:nvPr/>
        </p:nvSpPr>
        <p:spPr>
          <a:xfrm>
            <a:off x="6499162" y="4971613"/>
            <a:ext cx="151766" cy="1517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9E0E819F-AEE8-4631-8772-75D1FB6893BE}"/>
              </a:ext>
            </a:extLst>
          </p:cNvPr>
          <p:cNvSpPr txBox="1"/>
          <p:nvPr/>
        </p:nvSpPr>
        <p:spPr>
          <a:xfrm>
            <a:off x="5303851" y="386404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+mj-lt"/>
              </a:rPr>
              <a:t>Mật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khẩu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mới</a:t>
            </a:r>
            <a:endParaRPr lang="en-US" sz="1200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E4AEE7-815D-48CC-96F3-0B802C801253}"/>
              </a:ext>
            </a:extLst>
          </p:cNvPr>
          <p:cNvSpPr txBox="1"/>
          <p:nvPr/>
        </p:nvSpPr>
        <p:spPr>
          <a:xfrm>
            <a:off x="5303851" y="451936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+mj-lt"/>
              </a:rPr>
              <a:t>Mật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khẩu</a:t>
            </a:r>
            <a:r>
              <a:rPr lang="en-US" sz="1200" dirty="0">
                <a:latin typeface="+mj-lt"/>
              </a:rPr>
              <a:t> </a:t>
            </a:r>
            <a:r>
              <a:rPr lang="en-US" sz="1200" dirty="0" err="1">
                <a:latin typeface="+mj-lt"/>
              </a:rPr>
              <a:t>mới</a:t>
            </a:r>
            <a:endParaRPr lang="en-US" sz="1200" dirty="0"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E97EE6-0622-4548-88D6-64BC9B07AC3A}"/>
              </a:ext>
            </a:extLst>
          </p:cNvPr>
          <p:cNvSpPr/>
          <p:nvPr/>
        </p:nvSpPr>
        <p:spPr>
          <a:xfrm>
            <a:off x="-1" y="6714000"/>
            <a:ext cx="12193200" cy="14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DCDF567-C595-45CC-9B18-B94FEED3D4EA}"/>
              </a:ext>
            </a:extLst>
          </p:cNvPr>
          <p:cNvSpPr txBox="1"/>
          <p:nvPr/>
        </p:nvSpPr>
        <p:spPr>
          <a:xfrm>
            <a:off x="302945" y="177334"/>
            <a:ext cx="3938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Quản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Lý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Thông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Tin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Người</a:t>
            </a:r>
            <a:r>
              <a:rPr lang="en-US" sz="2400" b="1" dirty="0">
                <a:solidFill>
                  <a:srgbClr val="0070C0"/>
                </a:solidFill>
                <a:latin typeface="+mj-lt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latin typeface="+mj-lt"/>
              </a:rPr>
              <a:t>Dùng</a:t>
            </a:r>
            <a:endParaRPr lang="en-US" sz="24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F947ECE-87F1-4744-B2E5-858620387A58}"/>
              </a:ext>
            </a:extLst>
          </p:cNvPr>
          <p:cNvSpPr/>
          <p:nvPr/>
        </p:nvSpPr>
        <p:spPr>
          <a:xfrm>
            <a:off x="381663" y="584040"/>
            <a:ext cx="10312841" cy="36000"/>
          </a:xfrm>
          <a:prstGeom prst="rect">
            <a:avLst/>
          </a:prstGeom>
          <a:gradFill>
            <a:gsLst>
              <a:gs pos="53000">
                <a:schemeClr val="accent5">
                  <a:lumMod val="75000"/>
                </a:schemeClr>
              </a:gs>
              <a:gs pos="0">
                <a:schemeClr val="accent5">
                  <a:lumMod val="75000"/>
                </a:schemeClr>
              </a:gs>
              <a:gs pos="100000">
                <a:schemeClr val="bg1"/>
              </a:gs>
            </a:gsLst>
            <a:lin ang="2700000" scaled="0"/>
          </a:gra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2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560</TotalTime>
  <Words>393</Words>
  <Application>Microsoft Office PowerPoint</Application>
  <PresentationFormat>Widescreen</PresentationFormat>
  <Paragraphs>54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Samsung Connect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Uyen Le</dc:creator>
  <cp:lastModifiedBy>Uyen Le</cp:lastModifiedBy>
  <cp:revision>50</cp:revision>
  <dcterms:created xsi:type="dcterms:W3CDTF">2024-10-29T04:02:56Z</dcterms:created>
  <dcterms:modified xsi:type="dcterms:W3CDTF">2024-12-06T10:44:59Z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